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859" r:id="rId2"/>
    <p:sldId id="906" r:id="rId3"/>
    <p:sldId id="910" r:id="rId4"/>
    <p:sldId id="931" r:id="rId5"/>
    <p:sldId id="932" r:id="rId6"/>
    <p:sldId id="933" r:id="rId7"/>
    <p:sldId id="934" r:id="rId8"/>
    <p:sldId id="911" r:id="rId9"/>
    <p:sldId id="912" r:id="rId10"/>
    <p:sldId id="913" r:id="rId11"/>
    <p:sldId id="914" r:id="rId12"/>
    <p:sldId id="915" r:id="rId13"/>
    <p:sldId id="916" r:id="rId14"/>
    <p:sldId id="917" r:id="rId15"/>
    <p:sldId id="918" r:id="rId16"/>
    <p:sldId id="919" r:id="rId17"/>
    <p:sldId id="920" r:id="rId18"/>
    <p:sldId id="921" r:id="rId19"/>
    <p:sldId id="922" r:id="rId20"/>
    <p:sldId id="923" r:id="rId21"/>
    <p:sldId id="924" r:id="rId22"/>
    <p:sldId id="925" r:id="rId23"/>
    <p:sldId id="926" r:id="rId24"/>
    <p:sldId id="927" r:id="rId25"/>
    <p:sldId id="928" r:id="rId2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九年级下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2576270"/>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a:solidFill>
                  <a:srgbClr val="70AD47">
                    <a:lumMod val="75000"/>
                  </a:srgbClr>
                </a:solidFill>
                <a:ea typeface="楷体" panose="02010609060101010101" pitchFamily="49" charset="-122"/>
                <a:cs typeface="Times New Roman" panose="02020603050405020304" pitchFamily="18" charset="0"/>
              </a:rPr>
              <a:t>期末提优大考卷</a:t>
            </a:r>
            <a:endParaRPr lang="zh-CN" altLang="en-US" sz="5200" dirty="0">
              <a:solidFill>
                <a:srgbClr val="70AD47">
                  <a:lumMod val="75000"/>
                </a:srgbClr>
              </a:solidFill>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静海区实验中学结课检测</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德、意、日法西斯国家的侵略扩张，激起了全世界人民的愤慨，法西斯的暴行有</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德国纳粹党制造</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国会纵火案</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大肆屠杀犹太人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法西斯掌权的意大利宣布正式吞并埃塞俄比亚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德国疯狂扩军备战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先后吞并了奥地利、捷克斯洛伐克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日本帝国主义在中国先后发动了九一八事变、七七事变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endParaRPr lang="zh-CN" altLang="en-US"/>
          </a:p>
        </p:txBody>
      </p:sp>
      <p:sp>
        <p:nvSpPr>
          <p:cNvPr id="3" name="矩形 2"/>
          <p:cNvSpPr/>
          <p:nvPr/>
        </p:nvSpPr>
        <p:spPr>
          <a:xfrm>
            <a:off x="4799062" y="141277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16015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第二次世界大战中后期，世界反法西斯同盟国家召开了雅尔塔会议等国际会议，加强了同盟国的协调行动，较好地处理了两线作战问题。这里分析第二次世界大战胜利原因的角度是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战争性质</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战略合作</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实力对比</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战争</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动员</a:t>
            </a:r>
            <a:endParaRPr lang="zh-CN" altLang="en-US"/>
          </a:p>
        </p:txBody>
      </p:sp>
      <p:sp>
        <p:nvSpPr>
          <p:cNvPr id="3" name="矩形 2"/>
          <p:cNvSpPr/>
          <p:nvPr/>
        </p:nvSpPr>
        <p:spPr>
          <a:xfrm>
            <a:off x="2647448" y="1980636"/>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284641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长春中考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如图漫画中，青年振臂高呼，迎接冲破黑暗的霞光。漫画反映的史实是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《噩梦消逝》</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发表于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斯大林格勒</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保卫战</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诺曼底登陆战役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德国签署投降</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书</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日本签署投降</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379753" y="1484784"/>
            <a:ext cx="3448050" cy="2609850"/>
          </a:xfrm>
          <a:prstGeom prst="rect">
            <a:avLst/>
          </a:prstGeom>
        </p:spPr>
      </p:pic>
      <p:sp>
        <p:nvSpPr>
          <p:cNvPr id="4" name="矩形 3"/>
          <p:cNvSpPr/>
          <p:nvPr/>
        </p:nvSpPr>
        <p:spPr>
          <a:xfrm>
            <a:off x="1414686" y="1451231"/>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49421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4217988" algn="l"/>
                <a:tab pos="5645150" algn="l"/>
                <a:tab pos="9863138"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第二十九中学阶段练习</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二战后，美苏及以其为首的东西方两大国家集团，在政治、军事、经济、文化等各领域全面对峙和对抗，但不诉诸直接交战。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与材料有关的是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凡尔赛体系</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华盛顿体系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冷战</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多极化趋势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为防止德国受苏联的渗透和影响，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年，美国国务卿声称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除了原子弹以外，德国连同它拥有的各种潜力，也是一个巨大的力量，在任何情况下都不应该放弃它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。这体现了美国</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研发原子弹的需要</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国家干预政策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贸易保护主义盛行</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称霸企图</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350790" y="1988840"/>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
        <p:nvSpPr>
          <p:cNvPr id="4" name="矩形 3"/>
          <p:cNvSpPr/>
          <p:nvPr/>
        </p:nvSpPr>
        <p:spPr>
          <a:xfrm>
            <a:off x="4799062" y="4725144"/>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269293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湖南中考改编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月，欧盟委员会公布的《绿皮书》指出：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当成员国之间的贸易额占其贸易总额的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％时，使用统一货币就十分必要。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据此推断，欧元的产生</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取代了美元的国际地位</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象征欧洲联合成一个国家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标志着欧洲联盟的诞生</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适应欧盟经济发展需要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有人说：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苏联的解体从本质上讲是因为赫鲁晓夫、勃列日涅夫和戈尔巴乔夫的改革始终没有跳出那个让人痛苦的怪圈。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那个</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怪圈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苏联模式的僵化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国民经济的畸形发展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军备竞赛的阻碍</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政治体制改革的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滞后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740222" y="198884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
        <p:nvSpPr>
          <p:cNvPr id="4" name="矩形 3"/>
          <p:cNvSpPr/>
          <p:nvPr/>
        </p:nvSpPr>
        <p:spPr>
          <a:xfrm>
            <a:off x="8759502" y="4149080"/>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591353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万隆精神、</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非洲年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、巴拿马收回运河区主权等史实反映的主题是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亚非拉国家的新发展</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二战后资本主义的新变化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社会主义的发展与挫折</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世界经济的全球化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静海区实验中学月考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世界正处于大发展大变革大调整时期，和平与发展仍然是时代主题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人类面临许多共同挑战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，近来俄乌冲突给世界带来了不稳定因素。担负起当今世界维护国际和平及安全的组织是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联合国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二十国集团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亚洲太平洋经济合作组织</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国际联盟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216914" y="887729"/>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
        <p:nvSpPr>
          <p:cNvPr id="4" name="矩形 3"/>
          <p:cNvSpPr/>
          <p:nvPr/>
        </p:nvSpPr>
        <p:spPr>
          <a:xfrm>
            <a:off x="7238708" y="3645024"/>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2158737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两极格局结束后，美国依然在许多地区进行军事干预和经济扩张，亚非拉国家的自主意识日益增强，欧盟也在国际和地区事务中发挥着重要作用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世界多极化趋势不断发展。这反映出</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欧洲政局剧烈动荡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贸易保护已经不复存在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不结盟运动刚成立</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新的世界格局正在形成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互联网已经融入人们日常生活的方方面面。人们生活和工作离不开它，如进行网络生产、网络购物、网络娱乐、网络学习和网络交往等。这说明互联网的使用</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满足了人们的全部需要</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提高了人们的文化水平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促进了社会经济的发展</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改变了人们的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生活方式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240764" y="1988840"/>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
        <p:nvSpPr>
          <p:cNvPr id="4" name="矩形 3"/>
          <p:cNvSpPr/>
          <p:nvPr/>
        </p:nvSpPr>
        <p:spPr>
          <a:xfrm>
            <a:off x="10864986" y="4157706"/>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a:p>
        </p:txBody>
      </p:sp>
    </p:spTree>
    <p:extLst>
      <p:ext uri="{BB962C8B-B14F-4D97-AF65-F5344CB8AC3E}">
        <p14:creationId xmlns:p14="http://schemas.microsoft.com/office/powerpoint/2010/main" val="3872157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900235"/>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材料解析题</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眉山中考节选</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阅读材料，完成下列要求。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第一次世界大战削弱了英国和法国等主要殖民列强的实力和威望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第二次世界大战结束时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这些国家已筋疲力尽。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年以后的几十年里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殖民地人民为赢得独立进行了艰苦卓绝的奋斗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亚非拉人民相互支持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民族主义运动已经横扫了殖民统治。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美</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杰里</a:t>
            </a:r>
            <a:r>
              <a:rPr lang="en-US" altLang="zh-CN"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本特利</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《新全球史》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586351"/>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根据材料二，概括</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世纪以来世界殖民体系逐渐瓦解的原因。</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5108991"/>
            <a:ext cx="11567000" cy="1200329"/>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两次世界大战削弱了宗主国的实力</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殖民地人民的抗争</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亚非拉国家的相互支持和配合</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民族解放运动蓬勃发展</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等等。</a:t>
            </a:r>
            <a:r>
              <a:rPr lang="en-US" altLang="zh-CN" sz="2400">
                <a:ea typeface="Times New Roman" panose="02020603050405020304" pitchFamily="18" charset="0"/>
                <a:cs typeface="Times New Roman" panose="02020603050405020304" pitchFamily="18" charset="0"/>
              </a:rPr>
              <a:t>(</a:t>
            </a:r>
            <a:r>
              <a:rPr lang="zh-CN" altLang="zh-CN" sz="2400">
                <a:ea typeface="楷体" panose="02010609060101010101" pitchFamily="49" charset="-122"/>
                <a:cs typeface="Times New Roman" panose="02020603050405020304" pitchFamily="18" charset="0"/>
              </a:rPr>
              <a:t>言之有理即可</a:t>
            </a:r>
            <a:r>
              <a:rPr lang="en-US" altLang="zh-CN" sz="2400">
                <a:ea typeface="Times New Roman" panose="02020603050405020304" pitchFamily="18" charset="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36624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亚非拉民族民主运动是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世纪的历史潮流。这一历史潮流一浪高过一浪</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殖民主义体系的堤坝一块块塌落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新兴民族国家纷纷建立。这保障了一些新兴民族国家的经济发展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其经济增速远超同时期的发达资本主义国家。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摘编自吴于廑、齐世荣《世界史</a:t>
            </a:r>
            <a:r>
              <a:rPr lang="en-US" altLang="zh-CN"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现代史编》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根据材料三，分析亚非拉民族民主运动的影响。</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3501008"/>
            <a:ext cx="11639008" cy="1200329"/>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一大批亚非拉国家赢得独立</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打击了资本主义世界殖民体系并使其瓦解</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推动了亚非拉国家的经济发展。</a:t>
            </a:r>
            <a:r>
              <a:rPr lang="en-US" altLang="zh-CN" sz="2400">
                <a:ea typeface="Times New Roman" panose="02020603050405020304" pitchFamily="18" charset="0"/>
                <a:cs typeface="Times New Roman" panose="02020603050405020304" pitchFamily="18" charset="0"/>
              </a:rPr>
              <a:t>(</a:t>
            </a:r>
            <a:r>
              <a:rPr lang="zh-CN" altLang="zh-CN" sz="2400">
                <a:ea typeface="楷体" panose="02010609060101010101" pitchFamily="49" charset="-122"/>
                <a:cs typeface="Times New Roman" panose="02020603050405020304" pitchFamily="18" charset="0"/>
              </a:rPr>
              <a:t>言之有理即可</a:t>
            </a:r>
            <a:r>
              <a:rPr lang="en-US" altLang="zh-CN" sz="2400">
                <a:ea typeface="Times New Roman" panose="02020603050405020304" pitchFamily="18" charset="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5602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静海区实验中学结课检测改编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多年前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一个位于太平洋西岸的岛国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在西方殖民者坚船利炮的胁迫下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遭遇了巨大的生存危机。出人意料的是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它将此作为自己弃旧图新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迎头赶上的历史机遇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并最终使自己成为东方世界第一个摆脱西方大国的欺凌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顺利实现现代化的国家</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这个岛国依然是世界经济强国。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摘编自《大国崛起》解说词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资本主义在经历了短暂的和平与繁荣之后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年爆发了空前的经济大危机。在应对危机的过程中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美国实行了以国家调控经济为主要内容的罗斯福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新政</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203669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红桥区学业考试</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出众的美貌、智慧和顽强精神，使她成为所有叛军领袖中对我们最危险的人物。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英军统帅罗斯将军回忆录中的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章西女王</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贝多芬</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蒙娜丽莎</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居里夫人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1861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年后，俄国从一个木犁与链枷、水磨与手织机的国家，快速发展为铁犁与脱谷机、蒸汽磨与蒸汽织布机的国家。这表明俄国</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近代化的效果显著</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实现了农业机械化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开启了近代化进程</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废除了封建</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农奴制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07574" y="1988840"/>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
        <p:nvSpPr>
          <p:cNvPr id="4" name="矩形 3"/>
          <p:cNvSpPr/>
          <p:nvPr/>
        </p:nvSpPr>
        <p:spPr>
          <a:xfrm>
            <a:off x="6959302" y="4149080"/>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西欧各国随着经济上的迅速复苏和政治自信心不断增强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越来越希望掌握自己的命运。但是没有一个西欧国家可以单独承担复兴西欧的重任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只有走联合之路。于是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以法、德两个宿敌的和解为基础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从经济上的欧洲煤钢联营入手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启动了西欧的联合进程。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世纪国际格局的演变与大国关系互动研究》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材料一中的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岛国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是指哪一国家？该国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弃旧图新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指的是哪次重大改革？</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年，该国成为资本主义世界第几号经济大国？</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6574" y="4581128"/>
            <a:ext cx="3587842" cy="646331"/>
          </a:xfrm>
          <a:prstGeom prst="rect">
            <a:avLst/>
          </a:prstGeom>
        </p:spPr>
        <p:txBody>
          <a:bodyPr wrap="non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日本。明治维新。第二。</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9846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根据材料二，指出罗斯福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新政</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体现在哪里。结合所学知识，分析罗斯福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新政</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的实质。</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dist"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根据材料三并结合所学知识，写出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年代初西欧各国经济迅速复苏的外因。在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西欧的联合进程</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年代成立了哪一组织？其成立有何影响</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34566" y="1781442"/>
            <a:ext cx="11567000" cy="1200329"/>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国家调控经济</a:t>
            </a:r>
            <a:r>
              <a:rPr lang="en-US" altLang="zh-CN" sz="2400">
                <a:ea typeface="Times New Roman" panose="02020603050405020304" pitchFamily="18" charset="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或国家干预经济</a:t>
            </a:r>
            <a:r>
              <a:rPr lang="en-US" altLang="zh-CN" sz="2400">
                <a:ea typeface="Times New Roman" panose="02020603050405020304" pitchFamily="18" charset="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。在维护资本主义制度的前提下作出的政策调整</a:t>
            </a:r>
            <a:r>
              <a:rPr lang="en-US" altLang="zh-CN" sz="2400">
                <a:ea typeface="Times New Roman" panose="02020603050405020304" pitchFamily="18" charset="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或没有改变资本主义的本质</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无法解决美国社会的根本矛盾</a:t>
            </a:r>
            <a:r>
              <a:rPr lang="en-US" altLang="zh-CN" sz="2400">
                <a:ea typeface="Times New Roman" panose="02020603050405020304" pitchFamily="18" charset="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
        <p:nvSpPr>
          <p:cNvPr id="4" name="矩形 3"/>
          <p:cNvSpPr/>
          <p:nvPr/>
        </p:nvSpPr>
        <p:spPr>
          <a:xfrm>
            <a:off x="334566" y="4604935"/>
            <a:ext cx="11512136" cy="1130246"/>
          </a:xfrm>
          <a:prstGeom prst="rect">
            <a:avLst/>
          </a:prstGeom>
        </p:spPr>
        <p:txBody>
          <a:bodyPr wrap="square">
            <a:spAutoFit/>
          </a:bodyPr>
          <a:lstStyle/>
          <a:p>
            <a:pPr algn="just" eaLnBrk="1">
              <a:lnSpc>
                <a:spcPct val="150000"/>
              </a:lnSpc>
              <a:spcAft>
                <a:spcPts val="0"/>
              </a:spcAft>
            </a:pPr>
            <a:r>
              <a:rPr lang="zh-CN" altLang="zh-CN" sz="2400">
                <a:ea typeface="黑体" panose="02010609060101010101" pitchFamily="49" charset="-122"/>
                <a:cs typeface="Times New Roman" panose="02020603050405020304" pitchFamily="18" charset="0"/>
              </a:rPr>
              <a:t>马歇尔计划的援助</a:t>
            </a:r>
            <a:r>
              <a:rPr lang="en-US" altLang="zh-CN" sz="2400">
                <a:ea typeface="Times New Roman" panose="02020603050405020304" pitchFamily="18" charset="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或美国的援助</a:t>
            </a:r>
            <a:r>
              <a:rPr lang="en-US" altLang="zh-CN" sz="2400">
                <a:ea typeface="Times New Roman" panose="02020603050405020304" pitchFamily="18" charset="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。欧盟</a:t>
            </a:r>
            <a:r>
              <a:rPr lang="en-US" altLang="zh-CN" sz="2400">
                <a:ea typeface="Times New Roman" panose="02020603050405020304" pitchFamily="18" charset="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或欧洲联盟</a:t>
            </a:r>
            <a:r>
              <a:rPr lang="en-US" altLang="zh-CN" sz="2400">
                <a:ea typeface="Times New Roman" panose="02020603050405020304" pitchFamily="18" charset="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。大大加快了欧洲一体化的进程</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推动世界朝着多极化方向发展。</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7504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屈辱与抗争，探索与开拓，智慧与方案，从中国外交看世界。阅读材料，回答问题。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在巴黎和会上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列强将德国在中国山东的权益全部转给日本</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消息传到国内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引发了五四运动。华盛顿会议期间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中国代表提出《凡尔赛条约》中关于山东问题的相关内容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损害了中国利益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应予以取消。出于削弱日本在华势力的考虑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美、英两国对中国的要求表示支持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加之中国人民的坚持斗争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中国最终收回了在山东的大部分权益。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摘编自统编版《世界历史》九年级下</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391978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依据材料一，回答中国为什么能够收回在山东的大部分权益。结合所学，指出华盛顿会议上签署的《九国公约》使中国陷于何种局面。</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14724" y="1882328"/>
            <a:ext cx="11639008" cy="1200329"/>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五四运动的影响</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中国外交的努力</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列强之间存在利益纷争</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中国人民坚持斗争。中国仍未摆脱被几个帝国主义国家共同支配的局面。</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770137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我们都是从殖民主义的统治下独立起来的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并且还在继续为完全独立而奋斗。我们有什么理由不可以互相了解和尊重、互相同情和支持呢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我们亚非国家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中国也在内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不论在经济上或文化上都很落后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为什么我们自己反倒不能互相了解、不能友好合作呢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摘编自周恩来《在亚非会议全体会议上的发言》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材料二中周恩来的讲话获得与会代表的一致赞同，凝结成了哪一精神的重要核心内容？结合所学，回答这次会议对亚非拉国家的发展产生了什么影响。</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5108991"/>
            <a:ext cx="11567000" cy="1200329"/>
          </a:xfrm>
          <a:prstGeom prst="rect">
            <a:avLst/>
          </a:prstGeom>
        </p:spPr>
        <p:txBody>
          <a:bodyPr wrap="square">
            <a:spAutoFit/>
          </a:bodyPr>
          <a:lstStyle/>
          <a:p>
            <a:pPr>
              <a:lnSpc>
                <a:spcPct val="150000"/>
              </a:lnSpc>
              <a:spcAft>
                <a:spcPts val="0"/>
              </a:spcAft>
            </a:pPr>
            <a:r>
              <a:rPr lang="zh-CN" altLang="zh-CN" sz="2400">
                <a:ea typeface="黑体" panose="02010609060101010101" pitchFamily="49" charset="-122"/>
                <a:cs typeface="Times New Roman" panose="02020603050405020304" pitchFamily="18" charset="0"/>
              </a:rPr>
              <a:t>万隆精神。万隆会议提高了亚非国家和地区的民族自信</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鼓舞了亚非拉人民争取民族独立的斗争</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发展中国家作为一支新兴独立的政治力量登上了国际舞台。</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1846443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随着当今世界政治经济的发展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世界面临的不确定性突出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人类面临许多共同挑战。为了更好地生存与发展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仅靠一个村社或者民族或者国家的力量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是远远不够的。中国适时提出构建人类命运共同体的理念。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摘编自牟成文《关于人类命运共同体的思考》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依据材料三并结合所学，概括当今人类面临的共同挑战有哪些。中国为解决这些挑战提出了什么理念？</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4028871"/>
            <a:ext cx="11485848" cy="1130246"/>
          </a:xfrm>
          <a:prstGeom prst="rect">
            <a:avLst/>
          </a:prstGeom>
        </p:spPr>
        <p:txBody>
          <a:bodyPr wrap="square">
            <a:spAutoFit/>
          </a:bodyPr>
          <a:lstStyle/>
          <a:p>
            <a:pPr algn="just">
              <a:lnSpc>
                <a:spcPct val="150000"/>
              </a:lnSpc>
              <a:spcAft>
                <a:spcPts val="0"/>
              </a:spcAft>
            </a:pPr>
            <a:r>
              <a:rPr lang="zh-CN" altLang="zh-CN" sz="2400">
                <a:ea typeface="黑体" panose="02010609060101010101" pitchFamily="49" charset="-122"/>
                <a:cs typeface="Times New Roman" panose="02020603050405020304" pitchFamily="18" charset="0"/>
              </a:rPr>
              <a:t>网络安全问题</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生态与人口问题</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霸权主义与地区冲突</a:t>
            </a:r>
            <a:r>
              <a:rPr lang="zh-CN"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等等。构建人类命运共同体的理念。</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81642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林肯反对奴隶制，但他把奴隶制看作是次要问题。他的主要目的是美国不应该被分裂成显然不同而相互倾轧的两个部分。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材料表明当时美国</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政治体制转变</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国家统一为重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独立战争胜利</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种族歧视消除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1882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年，日本漫画《美的类型》中，男性一改之前结发、穿和服的形象，变为戴帽剃发，身穿近代洋装。这种变化源于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废藩置县</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殖产兴业</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文明开化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征兵制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089732" y="1412776"/>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
        <p:nvSpPr>
          <p:cNvPr id="5" name="矩形 4"/>
          <p:cNvSpPr/>
          <p:nvPr/>
        </p:nvSpPr>
        <p:spPr>
          <a:xfrm>
            <a:off x="5696294" y="3645024"/>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203459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为世界装上轮子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的亨利</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福特先生被评为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二十世纪商业巨人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，他成功的秘诀只有一个，为大众制造人人都买得起的好车。其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好车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的驱动源于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蒸汽机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内燃机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电动机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珍妮机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世纪初，欧洲一些工厂主为了提高效率，要求工人们在前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年的每个工作日应有一定受教育的时间。这说明</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义务教育已经实现了普及</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欧洲社会的阶级矛盾突出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发展教育是工业化的要求</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劳动力结构发生</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983638" y="1458906"/>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
        <p:nvSpPr>
          <p:cNvPr id="4" name="矩形 3"/>
          <p:cNvSpPr/>
          <p:nvPr/>
        </p:nvSpPr>
        <p:spPr>
          <a:xfrm>
            <a:off x="4150990" y="3645024"/>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402797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《英雄交响曲》本来是为歌颂拿破仑而作，但在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年正式发表时作者愤怒地去掉了拿破仑的名字。这是因为拿破仑</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发动政变</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加冕称帝</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远征俄国失败</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兵败滑铁卢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红桥区学业考试</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日，斐迪南大公夫妇被塞尔维亚族青年普林西普刺杀，这一事件成为第一次世界大战的导火索。它是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二月革命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莫斯科保卫战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萨拉热窝事件</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凡尔登</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535366" y="1412776"/>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
        <p:nvSpPr>
          <p:cNvPr id="4" name="矩形 3"/>
          <p:cNvSpPr/>
          <p:nvPr/>
        </p:nvSpPr>
        <p:spPr>
          <a:xfrm>
            <a:off x="7823398" y="3645024"/>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4085113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滨海新区二模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《震撼世界的十天》一书是美国记者约翰</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里德在亲历十月革命后写成的纪实作品，被誉为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研究十月革命的经典文本</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。十月革命带给当时世界最大的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震撼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是社会主义</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由理想变成现实</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工业化成功实现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计划经济的形成</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从暴力走向和平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一位参加某国际和会的代表说：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我们初来巴黎时，对即将建立的新秩序满怀信心。离开时，则已觉悟，新秩序不过是比旧秩序更加纠缠不清。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他指的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新秩序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凡尔赛体系</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华盛顿体系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雅尔塔体系</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一超多强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格局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150990" y="1988840"/>
            <a:ext cx="407484" cy="461665"/>
          </a:xfrm>
          <a:prstGeom prst="rect">
            <a:avLst/>
          </a:prstGeom>
        </p:spPr>
        <p:txBody>
          <a:bodyPr wrap="square">
            <a:spAutoFit/>
          </a:bodyPr>
          <a:lstStyle/>
          <a:p>
            <a:r>
              <a:rPr lang="en-US" altLang="zh-CN" sz="2400">
                <a:cs typeface="Times New Roman" panose="02020603050405020304" pitchFamily="18" charset="0"/>
              </a:rPr>
              <a:t>A</a:t>
            </a:r>
            <a:endParaRPr lang="zh-CN" altLang="en-US"/>
          </a:p>
        </p:txBody>
      </p:sp>
      <p:sp>
        <p:nvSpPr>
          <p:cNvPr id="4" name="矩形 3"/>
          <p:cNvSpPr/>
          <p:nvPr/>
        </p:nvSpPr>
        <p:spPr>
          <a:xfrm>
            <a:off x="838622" y="4707892"/>
            <a:ext cx="407484" cy="461665"/>
          </a:xfrm>
          <a:prstGeom prst="rect">
            <a:avLst/>
          </a:prstGeom>
        </p:spPr>
        <p:txBody>
          <a:bodyPr wrap="squar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862234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1922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年初，列宁要求出席国际会议的苏俄代表团</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不是以共产党人的身份，而是以商人的身份去热那亚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，在与西方资本主义国家的必要交往中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做有利于我们的生意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。这表明当时苏俄</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依赖外资建设重工业</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放弃了意识形态的斗争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经济政策具有灵活性</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突破了苏联模式的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束缚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574926" y="1976475"/>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213030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lvl="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乐山中考</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世纪二三十年代，苏联依靠自己的力量，使工业生产水平跃居欧洲第一位、世界第二位，工业总产值占世界的比重由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沙俄时期</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％。二战后，又成功发射世界第一颗人造卫星，将人类第一位宇航员送入太空。材料体现了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社会主义制度的优越性</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lvl="0"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经济危机引发世界大战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战后殖民体系走向崩溃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lvl="0"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世贸组织促进经济</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574926" y="252168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a:p>
        </p:txBody>
      </p:sp>
    </p:spTree>
    <p:extLst>
      <p:ext uri="{BB962C8B-B14F-4D97-AF65-F5344CB8AC3E}">
        <p14:creationId xmlns:p14="http://schemas.microsoft.com/office/powerpoint/2010/main" val="256333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近代以来，印度民族意识不断觉醒。章西女王和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圣雄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甘地所领导的反殖民侵略斗争最大的不同是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对象不同</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目的不同</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方式不同</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影响不同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一改此前政府的有限权力，从制度上实现了国家职能与政府角色的重大转变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政府有权介入经济体，直接干预民众生活，成为经济发展的重要参与者。这表明美国</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实行计划经济模式</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建立社会保障体制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政府职能不断增强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逐渐摆脱</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经济危机</a:t>
            </a:r>
            <a:endParaRPr lang="zh-CN" altLang="en-US"/>
          </a:p>
        </p:txBody>
      </p:sp>
      <p:sp>
        <p:nvSpPr>
          <p:cNvPr id="3" name="矩形 2"/>
          <p:cNvSpPr/>
          <p:nvPr/>
        </p:nvSpPr>
        <p:spPr>
          <a:xfrm>
            <a:off x="3286894" y="1412776"/>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
        <p:nvSpPr>
          <p:cNvPr id="4" name="矩形 3"/>
          <p:cNvSpPr/>
          <p:nvPr/>
        </p:nvSpPr>
        <p:spPr>
          <a:xfrm>
            <a:off x="2647448" y="4174958"/>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a:p>
        </p:txBody>
      </p:sp>
    </p:spTree>
    <p:extLst>
      <p:ext uri="{BB962C8B-B14F-4D97-AF65-F5344CB8AC3E}">
        <p14:creationId xmlns:p14="http://schemas.microsoft.com/office/powerpoint/2010/main" val="3556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1098</TotalTime>
  <Words>1335</Words>
  <Application>Microsoft Office PowerPoint</Application>
  <PresentationFormat>自定义</PresentationFormat>
  <Paragraphs>155</Paragraphs>
  <Slides>25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25</vt:i4>
      </vt:variant>
    </vt:vector>
  </HeadingPairs>
  <TitlesOfParts>
    <vt:vector size="33"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305</cp:revision>
  <dcterms:created xsi:type="dcterms:W3CDTF">2020-11-06T05:24:40Z</dcterms:created>
  <dcterms:modified xsi:type="dcterms:W3CDTF">2024-12-15T11:51:39Z</dcterms:modified>
</cp:coreProperties>
</file>